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3" r:id="rId3"/>
    <p:sldId id="261" r:id="rId4"/>
    <p:sldId id="345" r:id="rId5"/>
    <p:sldId id="346" r:id="rId6"/>
    <p:sldId id="347" r:id="rId7"/>
    <p:sldId id="349" r:id="rId8"/>
    <p:sldId id="338" r:id="rId9"/>
    <p:sldId id="275" r:id="rId10"/>
    <p:sldId id="277" r:id="rId11"/>
    <p:sldId id="350" r:id="rId12"/>
    <p:sldId id="323" r:id="rId13"/>
    <p:sldId id="329" r:id="rId14"/>
    <p:sldId id="339" r:id="rId15"/>
    <p:sldId id="335" r:id="rId16"/>
    <p:sldId id="332" r:id="rId17"/>
    <p:sldId id="351" r:id="rId18"/>
    <p:sldId id="352" r:id="rId19"/>
    <p:sldId id="343" r:id="rId20"/>
    <p:sldId id="281" r:id="rId21"/>
    <p:sldId id="289" r:id="rId22"/>
  </p:sldIdLst>
  <p:sldSz cx="12192000" cy="6858000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142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3B678AF-D09D-4495-B245-1BDAA198BC97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956F43EB-C356-4FB3-9D73-AA26BA27F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675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1AC81-506D-4CF2-B5E8-1418BDAAB4BB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73575"/>
            <a:ext cx="55054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7646-E13D-4346-883B-51C7B947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9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4" name="Google Shape;386;p26:notes"/>
          <p:cNvSpPr txBox="1">
            <a:spLocks noGrp="1"/>
          </p:cNvSpPr>
          <p:nvPr>
            <p:ph type="body" idx="1"/>
          </p:nvPr>
        </p:nvSpPr>
        <p:spPr>
          <a:xfrm>
            <a:off x="712078" y="4943557"/>
            <a:ext cx="5699798" cy="4682092"/>
          </a:xfrm>
          <a:prstGeom prst="rect">
            <a:avLst/>
          </a:prstGeom>
        </p:spPr>
        <p:txBody>
          <a:bodyPr spcFirstLastPara="1" wrap="square" lIns="92993" tIns="46484" rIns="92993" bIns="46484" anchor="t" anchorCtr="0">
            <a:noAutofit/>
          </a:bodyPr>
          <a:lstStyle/>
          <a:p>
            <a:pPr marL="0" indent="0">
              <a:spcBef>
                <a:spcPts val="366"/>
              </a:spcBef>
            </a:pPr>
            <a:endParaRPr/>
          </a:p>
        </p:txBody>
      </p:sp>
      <p:sp>
        <p:nvSpPr>
          <p:cNvPr id="1048795" name="Google Shape;38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" y="779463"/>
            <a:ext cx="6934200" cy="3902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6832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4" name="Google Shape;386;p26:notes"/>
          <p:cNvSpPr txBox="1">
            <a:spLocks noGrp="1"/>
          </p:cNvSpPr>
          <p:nvPr>
            <p:ph type="body" idx="1"/>
          </p:nvPr>
        </p:nvSpPr>
        <p:spPr>
          <a:xfrm>
            <a:off x="712078" y="4943557"/>
            <a:ext cx="5699798" cy="4682092"/>
          </a:xfrm>
          <a:prstGeom prst="rect">
            <a:avLst/>
          </a:prstGeom>
        </p:spPr>
        <p:txBody>
          <a:bodyPr spcFirstLastPara="1" wrap="square" lIns="92993" tIns="46484" rIns="92993" bIns="46484" anchor="t" anchorCtr="0">
            <a:noAutofit/>
          </a:bodyPr>
          <a:lstStyle/>
          <a:p>
            <a:pPr marL="0" indent="0">
              <a:spcBef>
                <a:spcPts val="366"/>
              </a:spcBef>
            </a:pPr>
            <a:endParaRPr/>
          </a:p>
        </p:txBody>
      </p:sp>
      <p:sp>
        <p:nvSpPr>
          <p:cNvPr id="1048795" name="Google Shape;38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" y="779463"/>
            <a:ext cx="6934200" cy="3902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6081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4" name="Google Shape;386;p26:notes"/>
          <p:cNvSpPr txBox="1">
            <a:spLocks noGrp="1"/>
          </p:cNvSpPr>
          <p:nvPr>
            <p:ph type="body" idx="1"/>
          </p:nvPr>
        </p:nvSpPr>
        <p:spPr>
          <a:xfrm>
            <a:off x="712078" y="4943557"/>
            <a:ext cx="5699798" cy="4682092"/>
          </a:xfrm>
          <a:prstGeom prst="rect">
            <a:avLst/>
          </a:prstGeom>
        </p:spPr>
        <p:txBody>
          <a:bodyPr spcFirstLastPara="1" wrap="square" lIns="92993" tIns="46484" rIns="92993" bIns="46484" anchor="t" anchorCtr="0">
            <a:noAutofit/>
          </a:bodyPr>
          <a:lstStyle/>
          <a:p>
            <a:pPr marL="0" indent="0">
              <a:spcBef>
                <a:spcPts val="366"/>
              </a:spcBef>
            </a:pPr>
            <a:endParaRPr/>
          </a:p>
        </p:txBody>
      </p:sp>
      <p:sp>
        <p:nvSpPr>
          <p:cNvPr id="1048795" name="Google Shape;38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" y="779463"/>
            <a:ext cx="6934200" cy="3902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6319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80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6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0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475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80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083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416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036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60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4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41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4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25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06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67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8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4033BD-67A6-4307-AAB1-1C5399324E51}" type="datetimeFigureOut">
              <a:rPr lang="en-US" smtClean="0"/>
              <a:pPr/>
              <a:t>8/5/2024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E822E0-BFD0-4885-BE1F-6F546D2D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00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589" y="1631092"/>
            <a:ext cx="7323439" cy="1507524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2700" b="1" dirty="0" smtClean="0">
                <a:solidFill>
                  <a:schemeClr val="accent4">
                    <a:lumMod val="75000"/>
                  </a:schemeClr>
                </a:solidFill>
              </a:rPr>
              <a:t>THE USE OF ADR IN THE RESOLUTION OF PROFESSIONAL MISCONDUCT COMPLAINTS  </a:t>
            </a:r>
            <a:r>
              <a:rPr lang="en-US" sz="2700" b="1" dirty="0">
                <a:solidFill>
                  <a:schemeClr val="tx1"/>
                </a:solidFill>
              </a:rPr>
              <a:t/>
            </a:r>
            <a:br>
              <a:rPr lang="en-US" sz="2700" b="1" dirty="0">
                <a:solidFill>
                  <a:schemeClr val="tx1"/>
                </a:solidFill>
              </a:rPr>
            </a:br>
            <a:endParaRPr lang="en-US" sz="27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8486" y="3657601"/>
            <a:ext cx="7084542" cy="1639330"/>
          </a:xfrm>
        </p:spPr>
        <p:txBody>
          <a:bodyPr>
            <a:normAutofit/>
          </a:bodyPr>
          <a:lstStyle/>
          <a:p>
            <a:pPr algn="r"/>
            <a:r>
              <a:rPr lang="en-US" sz="2400" b="1" dirty="0" smtClean="0">
                <a:solidFill>
                  <a:srgbClr val="0000CC"/>
                </a:solidFill>
              </a:rPr>
              <a:t>A presentation by ACC during the 6</a:t>
            </a:r>
            <a:r>
              <a:rPr lang="en-US" sz="2400" b="1" baseline="30000" dirty="0" smtClean="0">
                <a:solidFill>
                  <a:srgbClr val="0000CC"/>
                </a:solidFill>
              </a:rPr>
              <a:t>th</a:t>
            </a:r>
            <a:r>
              <a:rPr lang="en-US" sz="2400" b="1" dirty="0" smtClean="0">
                <a:solidFill>
                  <a:srgbClr val="0000CC"/>
                </a:solidFill>
              </a:rPr>
              <a:t> Webinar series</a:t>
            </a:r>
          </a:p>
          <a:p>
            <a:pPr algn="r"/>
            <a:r>
              <a:rPr lang="en-US" sz="2400" b="1" dirty="0">
                <a:solidFill>
                  <a:srgbClr val="0000CC"/>
                </a:solidFill>
              </a:rPr>
              <a:t/>
            </a:r>
            <a:br>
              <a:rPr lang="en-US" sz="2400" b="1" dirty="0">
                <a:solidFill>
                  <a:srgbClr val="0000CC"/>
                </a:solidFill>
              </a:rPr>
            </a:b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Date: August 2024</a:t>
            </a: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sz="62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795" y="0"/>
            <a:ext cx="1828799" cy="13510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16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1796" y="1065791"/>
            <a:ext cx="5783125" cy="118665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IHADR Process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399" y="2696547"/>
            <a:ext cx="9716589" cy="3179321"/>
          </a:xfrm>
        </p:spPr>
        <p:txBody>
          <a:bodyPr>
            <a:normAutofit fontScale="92500" lnSpcReduction="20000"/>
          </a:bodyPr>
          <a:lstStyle/>
          <a:p>
            <a:pPr lvl="0" algn="just">
              <a:buFont typeface="Courier New" panose="02070309020205020404" pitchFamily="49" charset="0"/>
              <a:buChar char="o"/>
            </a:pPr>
            <a:r>
              <a:rPr lang="en-US" dirty="0"/>
              <a:t>The IHADR sessions are voluntary in nature and geared towards a </a:t>
            </a:r>
            <a:r>
              <a:rPr lang="en-US" dirty="0" smtClean="0"/>
              <a:t>party-centric solution.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US" dirty="0" smtClean="0"/>
              <a:t>An advocate or a complainant may request for the ADR sessions. 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US" dirty="0" smtClean="0"/>
              <a:t>The Commission may also propose to the parties the availability of the IHADR mechanism.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US" dirty="0" smtClean="0"/>
              <a:t>However, both parties </a:t>
            </a:r>
            <a:r>
              <a:rPr lang="en-US" dirty="0"/>
              <a:t>are required to formally consent to the </a:t>
            </a:r>
            <a:r>
              <a:rPr lang="en-US" dirty="0" smtClean="0"/>
              <a:t>IHADR </a:t>
            </a:r>
            <a:r>
              <a:rPr lang="en-US" dirty="0"/>
              <a:t>process. </a:t>
            </a:r>
            <a:endParaRPr lang="en-US" dirty="0" smtClean="0"/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US" dirty="0" smtClean="0"/>
              <a:t>Parties </a:t>
            </a:r>
            <a:r>
              <a:rPr lang="en-US" dirty="0"/>
              <a:t>have a right to withdraw their </a:t>
            </a:r>
            <a:r>
              <a:rPr lang="en-US" dirty="0" smtClean="0"/>
              <a:t>dispute at any time.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rgbClr val="C00000"/>
                </a:solidFill>
              </a:rPr>
              <a:t>IHADR may be conducted physically or virtually.</a:t>
            </a:r>
            <a:endParaRPr lang="en-US" dirty="0" smtClean="0">
              <a:solidFill>
                <a:srgbClr val="C00000"/>
              </a:solidFill>
            </a:endParaRPr>
          </a:p>
          <a:p>
            <a:pPr lvl="0" algn="just">
              <a:buFont typeface="Courier New" panose="02070309020205020404" pitchFamily="49" charset="0"/>
              <a:buChar char="o"/>
            </a:pPr>
            <a:endParaRPr lang="en-GB" altLang="en-US" dirty="0">
              <a:latin typeface="Maiandra GD" pitchFamily="34" charset="0"/>
              <a:cs typeface="Times New Roman" pitchFamily="18" charset="0"/>
            </a:endParaRPr>
          </a:p>
          <a:p>
            <a:pPr lvl="0"/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724" y="705796"/>
            <a:ext cx="2949848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9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The Commissioner/Facilitators Roles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n-US" dirty="0"/>
              <a:t> IHADR facilitators are the Commissioners and in their absence State Counsel of Senior rank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	The Roles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of the Facilitator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to: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600" dirty="0"/>
              <a:t>Convene the IHADR session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600" dirty="0"/>
              <a:t>Chair the sessions and manage the meetings including providing administrative guidance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600" dirty="0"/>
              <a:t>Attest to the signing of the IHADR Agreement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600" dirty="0"/>
              <a:t>Recommend concussing for parties or issue directions in cases of a deadlock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1600" dirty="0"/>
              <a:t>Generally guide the parties in the discussion towards reaching an amicable agreement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12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482811" y="2471352"/>
            <a:ext cx="9550501" cy="3649530"/>
          </a:xfrm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US" sz="2900" b="1" dirty="0" smtClean="0">
                <a:latin typeface="+mj-lt"/>
              </a:rPr>
              <a:t>In performing their duties, the facilitators are guided by the following rules:- </a:t>
            </a:r>
            <a:endParaRPr lang="en-US" sz="2900" b="1" dirty="0">
              <a:latin typeface="+mj-lt"/>
            </a:endParaRP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GB" sz="3200" dirty="0"/>
              <a:t>Adequately Prepare for the </a:t>
            </a:r>
            <a:r>
              <a:rPr lang="en-GB" sz="3200" dirty="0" smtClean="0"/>
              <a:t>sessions by going through the relevant documentation relating to the case before the session.</a:t>
            </a:r>
            <a:endParaRPr lang="en-GB" sz="3200" dirty="0"/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Ensure the process is simple and flexible.</a:t>
            </a:r>
          </a:p>
          <a:p>
            <a:pPr marL="800100" lvl="3" indent="-457200" algn="just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Ensure as far as is practicable, that each party is able to freely participate in the discussions.</a:t>
            </a:r>
          </a:p>
          <a:p>
            <a:pPr marL="800100" lvl="3" indent="-457200" algn="just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Ensure parties adhere to the timelines in the ACC service charter and the IHADR Draft Manual, 2022 </a:t>
            </a:r>
          </a:p>
          <a:p>
            <a:pPr marL="800100" lvl="3" indent="-457200" algn="just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Seek to be neutral in the discussions and act as the facilitator in the discussion</a:t>
            </a:r>
          </a:p>
          <a:p>
            <a:pPr marL="800100" lvl="3" indent="-457200" algn="just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Maintain confidentiality of the process.</a:t>
            </a:r>
            <a:endParaRPr lang="en-US" sz="2900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Google Shape;389;p26"/>
          <p:cNvSpPr txBox="1">
            <a:spLocks noGrp="1"/>
          </p:cNvSpPr>
          <p:nvPr>
            <p:ph type="title"/>
          </p:nvPr>
        </p:nvSpPr>
        <p:spPr>
          <a:xfrm>
            <a:off x="2454110" y="1318290"/>
            <a:ext cx="7267303" cy="97210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chemeClr val="accent4"/>
                </a:solidFill>
                <a:sym typeface="Overlock"/>
              </a:rPr>
              <a:t>Facilitator(s) Code of Conduct</a:t>
            </a:r>
            <a:endParaRPr lang="en-US" b="1" dirty="0">
              <a:solidFill>
                <a:schemeClr val="accent4"/>
              </a:solidFill>
              <a:sym typeface="Overlock"/>
            </a:endParaRPr>
          </a:p>
        </p:txBody>
      </p:sp>
    </p:spTree>
    <p:extLst>
      <p:ext uri="{BB962C8B-B14F-4D97-AF65-F5344CB8AC3E}">
        <p14:creationId xmlns:p14="http://schemas.microsoft.com/office/powerpoint/2010/main" val="333321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482811" y="2471352"/>
            <a:ext cx="9209903" cy="3649530"/>
          </a:xfrm>
        </p:spPr>
        <p:txBody>
          <a:bodyPr anchor="t">
            <a:normAutofit fontScale="77500" lnSpcReduction="20000"/>
          </a:bodyPr>
          <a:lstStyle/>
          <a:p>
            <a:pPr marL="0" indent="0">
              <a:buNone/>
            </a:pPr>
            <a:r>
              <a:rPr lang="en-US" sz="2900" b="1" dirty="0" smtClean="0">
                <a:latin typeface="+mj-lt"/>
              </a:rPr>
              <a:t>The parties should:- </a:t>
            </a:r>
            <a:endParaRPr lang="en-US" sz="2900" b="1" dirty="0">
              <a:latin typeface="+mj-lt"/>
            </a:endParaRP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GB" sz="2900" dirty="0" smtClean="0">
                <a:latin typeface="+mj-lt"/>
              </a:rPr>
              <a:t>Issue written consent to be part of the process</a:t>
            </a: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GB" sz="2900" dirty="0" smtClean="0">
                <a:latin typeface="+mj-lt"/>
              </a:rPr>
              <a:t>Uphold  and maintain decorum, trust and confidentiality</a:t>
            </a:r>
            <a:endParaRPr lang="en-GB" sz="2900" dirty="0">
              <a:latin typeface="+mj-lt"/>
            </a:endParaRP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Uphold the integrity and fairness of the process</a:t>
            </a: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Participate in all discussions fairly and diligently</a:t>
            </a: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Make full disclosures of material facts and documentation relevant to the dispute</a:t>
            </a: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Not record the proceedings without permission</a:t>
            </a:r>
          </a:p>
          <a:p>
            <a:pPr marL="800100" lvl="3" indent="-457200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Be committed to the IHADR process and attend ALL scheduled meetings</a:t>
            </a:r>
            <a:endParaRPr lang="en-US" sz="2900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Google Shape;389;p26"/>
          <p:cNvSpPr txBox="1">
            <a:spLocks noGrp="1"/>
          </p:cNvSpPr>
          <p:nvPr>
            <p:ph type="title"/>
          </p:nvPr>
        </p:nvSpPr>
        <p:spPr>
          <a:xfrm>
            <a:off x="1946365" y="1318290"/>
            <a:ext cx="7984053" cy="97210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chemeClr val="accent4"/>
                </a:solidFill>
                <a:sym typeface="Overlock"/>
              </a:rPr>
              <a:t>Conduct  of Parties to the IHADR</a:t>
            </a:r>
            <a:endParaRPr lang="en-US" b="1" dirty="0">
              <a:solidFill>
                <a:schemeClr val="accent4"/>
              </a:solidFill>
              <a:sym typeface="Overlock"/>
            </a:endParaRPr>
          </a:p>
        </p:txBody>
      </p:sp>
    </p:spTree>
    <p:extLst>
      <p:ext uri="{BB962C8B-B14F-4D97-AF65-F5344CB8AC3E}">
        <p14:creationId xmlns:p14="http://schemas.microsoft.com/office/powerpoint/2010/main" val="261091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482810" y="2471352"/>
            <a:ext cx="9282171" cy="3649530"/>
          </a:xfrm>
        </p:spPr>
        <p:txBody>
          <a:bodyPr anchor="t">
            <a:normAutofit fontScale="77500" lnSpcReduction="20000"/>
          </a:bodyPr>
          <a:lstStyle/>
          <a:p>
            <a:pPr marL="800100" lvl="3" indent="-457200" algn="just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Where a party is unable to attend a scheduled meeting, they will be required to:</a:t>
            </a:r>
          </a:p>
          <a:p>
            <a:pPr marL="1257300" lvl="4" indent="-457200" algn="just">
              <a:buFont typeface="Courier New" panose="02070309020205020404" pitchFamily="49" charset="0"/>
              <a:buChar char="o"/>
            </a:pPr>
            <a:r>
              <a:rPr lang="en-US" sz="2700" dirty="0" smtClean="0">
                <a:latin typeface="+mj-lt"/>
              </a:rPr>
              <a:t>Issue sufficient prior notice (minimum of 48 Hours notice before the material day) accompanied by an apology siting a reasonable explanation for their absence</a:t>
            </a:r>
          </a:p>
          <a:p>
            <a:pPr marL="1257300" lvl="4" indent="-457200" algn="just">
              <a:buFont typeface="Courier New" panose="02070309020205020404" pitchFamily="49" charset="0"/>
              <a:buChar char="o"/>
            </a:pPr>
            <a:r>
              <a:rPr lang="en-US" sz="2700" dirty="0" smtClean="0">
                <a:latin typeface="+mj-lt"/>
              </a:rPr>
              <a:t>Send a suitable proxy to attend the meeting on their behalf with full instructions to act.</a:t>
            </a:r>
          </a:p>
          <a:p>
            <a:pPr marL="800100" lvl="3" indent="-457200" algn="just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Refrain from all potentially disruptive activities e.g. telephone calls among others</a:t>
            </a:r>
          </a:p>
          <a:p>
            <a:pPr marL="800100" lvl="3" indent="-457200" algn="just">
              <a:buFont typeface="Courier New" panose="02070309020205020404" pitchFamily="49" charset="0"/>
              <a:buChar char="o"/>
            </a:pPr>
            <a:r>
              <a:rPr lang="en-US" sz="2900" dirty="0" smtClean="0">
                <a:latin typeface="+mj-lt"/>
              </a:rPr>
              <a:t>Strictly adhere to agreed timelines, save for cases where there are reasonably extenuating circumstances.</a:t>
            </a:r>
          </a:p>
          <a:p>
            <a:pPr marL="800100" lvl="3" indent="-457200" algn="just">
              <a:buFont typeface="Courier New" panose="02070309020205020404" pitchFamily="49" charset="0"/>
              <a:buChar char="o"/>
            </a:pPr>
            <a:endParaRPr lang="en-US" sz="2900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Google Shape;389;p26"/>
          <p:cNvSpPr txBox="1">
            <a:spLocks noGrp="1"/>
          </p:cNvSpPr>
          <p:nvPr>
            <p:ph type="title"/>
          </p:nvPr>
        </p:nvSpPr>
        <p:spPr>
          <a:xfrm>
            <a:off x="1417017" y="999179"/>
            <a:ext cx="8180064" cy="107321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chemeClr val="accent4"/>
                </a:solidFill>
                <a:sym typeface="Overlock"/>
              </a:rPr>
              <a:t>Conduct of Parties </a:t>
            </a:r>
            <a:r>
              <a:rPr lang="en-US" b="1" dirty="0" err="1" smtClean="0">
                <a:solidFill>
                  <a:schemeClr val="accent4"/>
                </a:solidFill>
                <a:sym typeface="Overlock"/>
              </a:rPr>
              <a:t>cont</a:t>
            </a:r>
            <a:r>
              <a:rPr lang="en-US" b="1" dirty="0" smtClean="0">
                <a:solidFill>
                  <a:schemeClr val="accent4"/>
                </a:solidFill>
                <a:sym typeface="Overlock"/>
              </a:rPr>
              <a:t>…. </a:t>
            </a:r>
            <a:endParaRPr lang="en-US" b="1" dirty="0">
              <a:solidFill>
                <a:schemeClr val="accent4"/>
              </a:solidFill>
              <a:sym typeface="Overlock"/>
            </a:endParaRPr>
          </a:p>
        </p:txBody>
      </p:sp>
    </p:spTree>
    <p:extLst>
      <p:ext uri="{BB962C8B-B14F-4D97-AF65-F5344CB8AC3E}">
        <p14:creationId xmlns:p14="http://schemas.microsoft.com/office/powerpoint/2010/main" val="124093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2" name="Google Shape;389;p26"/>
          <p:cNvSpPr txBox="1">
            <a:spLocks noGrp="1"/>
          </p:cNvSpPr>
          <p:nvPr>
            <p:ph type="title"/>
          </p:nvPr>
        </p:nvSpPr>
        <p:spPr>
          <a:xfrm>
            <a:off x="1428375" y="1320127"/>
            <a:ext cx="9326421" cy="99614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chemeClr val="accent4"/>
                </a:solidFill>
                <a:sym typeface="Overlock"/>
              </a:rPr>
              <a:t>IHADR Agreement</a:t>
            </a:r>
            <a:endParaRPr lang="en-US" sz="2800" b="1" dirty="0">
              <a:solidFill>
                <a:schemeClr val="accent4"/>
              </a:solidFill>
              <a:sym typeface="Overlock"/>
            </a:endParaRPr>
          </a:p>
        </p:txBody>
      </p:sp>
      <p:sp>
        <p:nvSpPr>
          <p:cNvPr id="1048793" name="Google Shape;390;p26"/>
          <p:cNvSpPr txBox="1">
            <a:spLocks noGrp="1"/>
          </p:cNvSpPr>
          <p:nvPr>
            <p:ph type="body" idx="1"/>
          </p:nvPr>
        </p:nvSpPr>
        <p:spPr>
          <a:xfrm>
            <a:off x="1428375" y="2456329"/>
            <a:ext cx="9459645" cy="372334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 smtClean="0"/>
              <a:t>Where parties have reached an agreement, the issues agreed upon shall be put in writing. </a:t>
            </a:r>
          </a:p>
          <a:p>
            <a:pPr marL="0" lvl="0" indent="0">
              <a:buNone/>
            </a:pP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	The IHADR settlement </a:t>
            </a:r>
            <a:r>
              <a:rPr lang="en-US" sz="1800" dirty="0" smtClean="0"/>
              <a:t>will set out:-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400" dirty="0" smtClean="0"/>
              <a:t>The file/case details and the names of parties present in the session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400" dirty="0" smtClean="0"/>
              <a:t>The nature of the complaint and issues in contention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400" dirty="0" smtClean="0"/>
              <a:t>Agreed and non-agreed issues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400" dirty="0" smtClean="0"/>
              <a:t>Terms of settlement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400" dirty="0" smtClean="0"/>
              <a:t>Undertakings given by either party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400" dirty="0" smtClean="0"/>
              <a:t>Payment plans where applicable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400" dirty="0" smtClean="0"/>
              <a:t>Default clause</a:t>
            </a:r>
          </a:p>
          <a:p>
            <a:r>
              <a:rPr lang="en-US" sz="1800" dirty="0" smtClean="0"/>
              <a:t>The signed IHADR agreement will represent the final position between the parties and will be in full and final settlement of the dispute.</a:t>
            </a:r>
            <a:endParaRPr lang="en-US" sz="1800" dirty="0"/>
          </a:p>
          <a:p>
            <a:pPr lvl="0"/>
            <a:endParaRPr lang="en-US" sz="2000" dirty="0"/>
          </a:p>
          <a:p>
            <a:pPr lvl="0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975" y="3039553"/>
            <a:ext cx="3611501" cy="232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2" name="Google Shape;389;p26"/>
          <p:cNvSpPr txBox="1">
            <a:spLocks noGrp="1"/>
          </p:cNvSpPr>
          <p:nvPr>
            <p:ph type="title"/>
          </p:nvPr>
        </p:nvSpPr>
        <p:spPr>
          <a:xfrm>
            <a:off x="1417018" y="823566"/>
            <a:ext cx="5316842" cy="132314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chemeClr val="accent4"/>
                </a:solidFill>
                <a:sym typeface="Overlock"/>
              </a:rPr>
              <a:t>Signing of IHADR Agreements</a:t>
            </a:r>
            <a:endParaRPr lang="en-US" b="1" dirty="0">
              <a:solidFill>
                <a:schemeClr val="accent4"/>
              </a:solidFill>
              <a:sym typeface="Overlock"/>
            </a:endParaRPr>
          </a:p>
        </p:txBody>
      </p:sp>
      <p:sp>
        <p:nvSpPr>
          <p:cNvPr id="1048793" name="Google Shape;390;p26"/>
          <p:cNvSpPr txBox="1">
            <a:spLocks noGrp="1"/>
          </p:cNvSpPr>
          <p:nvPr>
            <p:ph type="body" idx="1"/>
          </p:nvPr>
        </p:nvSpPr>
        <p:spPr>
          <a:xfrm>
            <a:off x="1359244" y="2553730"/>
            <a:ext cx="9325232" cy="331149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b="1" dirty="0" smtClean="0"/>
              <a:t>An IHADR Agreement:</a:t>
            </a:r>
          </a:p>
          <a:p>
            <a:pPr lvl="1"/>
            <a:r>
              <a:rPr lang="en-US" sz="1800" dirty="0" smtClean="0"/>
              <a:t>Must be in writing</a:t>
            </a:r>
          </a:p>
          <a:p>
            <a:pPr lvl="1"/>
            <a:r>
              <a:rPr lang="en-US" sz="1800" dirty="0" smtClean="0"/>
              <a:t>Must be signed by both parties or their duly authorized representatives and attested by the facilitator</a:t>
            </a:r>
          </a:p>
          <a:p>
            <a:pPr lvl="1"/>
            <a:r>
              <a:rPr lang="en-US" sz="1800" dirty="0" smtClean="0"/>
              <a:t>Must be signed as given above and a copy retained by each of the parties as evidence of the IHADR discussions and the outcome</a:t>
            </a:r>
          </a:p>
          <a:p>
            <a:pPr lvl="1"/>
            <a:r>
              <a:rPr lang="en-US" sz="1800" dirty="0" smtClean="0"/>
              <a:t>Shall be binding to both parties</a:t>
            </a:r>
          </a:p>
          <a:p>
            <a:pPr lvl="1"/>
            <a:r>
              <a:rPr lang="en-US" sz="1800" dirty="0" smtClean="0"/>
              <a:t>May in the event of default to its terms, form part of the basis of referring a matter to the ADT.</a:t>
            </a:r>
            <a:endParaRPr lang="en-US" sz="1800" dirty="0"/>
          </a:p>
          <a:p>
            <a:pPr lvl="0"/>
            <a:endParaRPr lang="en-US" sz="2000" dirty="0"/>
          </a:p>
          <a:p>
            <a:pPr lvl="0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583" y="666752"/>
            <a:ext cx="3984604" cy="168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/>
                </a:solidFill>
                <a:sym typeface="Overlock"/>
              </a:rPr>
              <a:t>Compliance and Enforcement of IHADR Agreements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en-US" dirty="0"/>
              <a:t>The IHADR agreement should set out the mode and time of compliance. </a:t>
            </a:r>
          </a:p>
          <a:p>
            <a:pPr lvl="0" algn="just"/>
            <a:r>
              <a:rPr lang="en-US" dirty="0"/>
              <a:t>Such compliance should be within 3 months of agreement.</a:t>
            </a:r>
          </a:p>
          <a:p>
            <a:pPr lvl="0" algn="just"/>
            <a:r>
              <a:rPr lang="en-US" dirty="0"/>
              <a:t>The parties may consent to an extension of the time for compliance.</a:t>
            </a:r>
          </a:p>
          <a:p>
            <a:pPr lvl="0" algn="just"/>
            <a:r>
              <a:rPr lang="en-US" dirty="0"/>
              <a:t>Where there is a default, the default clause may be enforced by the ACC </a:t>
            </a:r>
            <a:r>
              <a:rPr lang="en-US" dirty="0" smtClean="0"/>
              <a:t>or the complainant</a:t>
            </a:r>
            <a:r>
              <a:rPr lang="en-US" dirty="0"/>
              <a:t>.</a:t>
            </a:r>
          </a:p>
          <a:p>
            <a:pPr lvl="0" algn="just"/>
            <a:r>
              <a:rPr lang="en-US" dirty="0"/>
              <a:t>Upon </a:t>
            </a:r>
            <a:r>
              <a:rPr lang="en-US" dirty="0" smtClean="0"/>
              <a:t>compliance, the ACC file is closed and the parties are notified. </a:t>
            </a:r>
          </a:p>
          <a:p>
            <a:pPr algn="just"/>
            <a:r>
              <a:rPr lang="en-US" dirty="0"/>
              <a:t>In cases of default, the ACC may proceed to file appropriate charges against the Advocate before the ADT. </a:t>
            </a:r>
          </a:p>
          <a:p>
            <a:pPr lvl="0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183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Termination of the IHADR Process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Grounds for termination</a:t>
            </a:r>
          </a:p>
          <a:p>
            <a:pPr marL="514350" indent="-514350" algn="just">
              <a:buFont typeface="+mj-lt"/>
              <a:buAutoNum type="romanLcPeriod"/>
            </a:pPr>
            <a:r>
              <a:rPr lang="en-US" dirty="0"/>
              <a:t>Where either party opts to do so</a:t>
            </a:r>
          </a:p>
          <a:p>
            <a:pPr marL="514350" indent="-514350" algn="just">
              <a:buFont typeface="+mj-lt"/>
              <a:buAutoNum type="romanLcPeriod"/>
            </a:pPr>
            <a:r>
              <a:rPr lang="en-US" dirty="0"/>
              <a:t>Where parties unanimously agree to do so</a:t>
            </a:r>
          </a:p>
          <a:p>
            <a:pPr marL="514350" indent="-514350" algn="just">
              <a:buFont typeface="+mj-lt"/>
              <a:buAutoNum type="romanLcPeriod"/>
            </a:pPr>
            <a:r>
              <a:rPr lang="en-US" dirty="0" smtClean="0"/>
              <a:t>If </a:t>
            </a:r>
            <a:r>
              <a:rPr lang="en-US" dirty="0"/>
              <a:t>a party consistently fails to </a:t>
            </a:r>
            <a:r>
              <a:rPr lang="en-US" dirty="0" err="1"/>
              <a:t>honour</a:t>
            </a:r>
            <a:r>
              <a:rPr lang="en-US" dirty="0"/>
              <a:t> IHADR meeting invitations without any justifiable reasons.</a:t>
            </a:r>
          </a:p>
          <a:p>
            <a:pPr marL="514350" indent="-514350" algn="just">
              <a:buFont typeface="+mj-lt"/>
              <a:buAutoNum type="romanLcPeriod"/>
            </a:pPr>
            <a:r>
              <a:rPr lang="en-US" dirty="0"/>
              <a:t>Where a party fails to carry out a reasonable request by the facilitator without any valid justification. </a:t>
            </a:r>
          </a:p>
          <a:p>
            <a:pPr marL="514350" indent="-514350" algn="just">
              <a:buFont typeface="+mj-lt"/>
              <a:buAutoNum type="romanLcPeriod"/>
            </a:pPr>
            <a:r>
              <a:rPr lang="en-US" dirty="0"/>
              <a:t>Where either party files the matter </a:t>
            </a:r>
            <a:r>
              <a:rPr lang="en-US" dirty="0" smtClean="0"/>
              <a:t>in the  </a:t>
            </a:r>
            <a:r>
              <a:rPr lang="en-US" dirty="0"/>
              <a:t>High Court or another institution with competent jurisdiction to handle the complaint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87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2" name="Google Shape;389;p26"/>
          <p:cNvSpPr txBox="1">
            <a:spLocks noGrp="1"/>
          </p:cNvSpPr>
          <p:nvPr>
            <p:ph type="title"/>
          </p:nvPr>
        </p:nvSpPr>
        <p:spPr>
          <a:xfrm>
            <a:off x="1928949" y="1174598"/>
            <a:ext cx="4278072" cy="97210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chemeClr val="accent4"/>
                </a:solidFill>
                <a:sym typeface="Overlock"/>
              </a:rPr>
              <a:t>Circuit ADRs</a:t>
            </a:r>
            <a:endParaRPr lang="en-US" b="1" dirty="0">
              <a:solidFill>
                <a:schemeClr val="accent4"/>
              </a:solidFill>
              <a:sym typeface="Overlock"/>
            </a:endParaRPr>
          </a:p>
        </p:txBody>
      </p:sp>
      <p:sp>
        <p:nvSpPr>
          <p:cNvPr id="1048793" name="Google Shape;390;p26"/>
          <p:cNvSpPr txBox="1">
            <a:spLocks noGrp="1"/>
          </p:cNvSpPr>
          <p:nvPr>
            <p:ph type="body" idx="1"/>
          </p:nvPr>
        </p:nvSpPr>
        <p:spPr>
          <a:xfrm>
            <a:off x="1359244" y="2553730"/>
            <a:ext cx="9325232" cy="331149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rtlCol="0" anchor="t" anchorCtr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2800" dirty="0" smtClean="0"/>
              <a:t>Every financial year the ACC contracts to take its services closer to the people through the conduct of IHADR</a:t>
            </a:r>
            <a:r>
              <a:rPr lang="en-US" sz="2800" dirty="0"/>
              <a:t> </a:t>
            </a:r>
            <a:r>
              <a:rPr lang="en-US" sz="2800" dirty="0" smtClean="0"/>
              <a:t>in the Counties.</a:t>
            </a:r>
          </a:p>
          <a:p>
            <a:pPr algn="just"/>
            <a:r>
              <a:rPr lang="en-US" sz="2800" dirty="0" smtClean="0"/>
              <a:t>C</a:t>
            </a:r>
            <a:r>
              <a:rPr lang="en-GB" sz="2800" dirty="0" smtClean="0"/>
              <a:t>ircuit IHADR are aimed at enhancing access to justice by ensuring timely resolution of complaints.</a:t>
            </a:r>
            <a:endParaRPr lang="en-US" sz="2800" dirty="0"/>
          </a:p>
          <a:p>
            <a:pPr algn="just"/>
            <a:r>
              <a:rPr lang="en-GB" sz="2800" dirty="0" smtClean="0"/>
              <a:t>In the FY 2023/24 ACC conducted  circuit IHDR sessions in 11 counties</a:t>
            </a:r>
            <a:endParaRPr lang="en-US" sz="2800" dirty="0"/>
          </a:p>
          <a:p>
            <a:pPr marL="0" indent="0" algn="just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15390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accent4">
                    <a:lumMod val="75000"/>
                  </a:schemeClr>
                </a:solidFill>
              </a:rPr>
              <a:t>What is Alternative Dispute Resolution?</a:t>
            </a:r>
            <a:endParaRPr lang="en-US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14354"/>
          </a:xfrm>
        </p:spPr>
        <p:txBody>
          <a:bodyPr>
            <a:normAutofit/>
          </a:bodyPr>
          <a:lstStyle/>
          <a:p>
            <a:pPr algn="just"/>
            <a:r>
              <a:rPr lang="en-US" sz="2200" dirty="0"/>
              <a:t>It is an alternative method of resolving and managing </a:t>
            </a:r>
            <a:r>
              <a:rPr lang="en-US" sz="2200" dirty="0" smtClean="0"/>
              <a:t>professional misconduct complaints </a:t>
            </a:r>
            <a:r>
              <a:rPr lang="en-US" sz="2200" dirty="0"/>
              <a:t>outside the</a:t>
            </a:r>
            <a:r>
              <a:rPr lang="en-US" sz="2200" dirty="0" smtClean="0"/>
              <a:t>;</a:t>
            </a:r>
            <a:endParaRPr lang="en-US" sz="2200" dirty="0"/>
          </a:p>
          <a:p>
            <a:pPr lvl="2" algn="just"/>
            <a:r>
              <a:rPr lang="en-US" sz="2200" dirty="0"/>
              <a:t>Judicial process (Courts of law)</a:t>
            </a:r>
          </a:p>
          <a:p>
            <a:pPr lvl="2" algn="just"/>
            <a:r>
              <a:rPr lang="en-US" sz="2200" dirty="0"/>
              <a:t>Quasi-Judicial Process </a:t>
            </a:r>
            <a:r>
              <a:rPr lang="en-US" sz="2200" dirty="0" err="1" smtClean="0"/>
              <a:t>e.g</a:t>
            </a:r>
            <a:r>
              <a:rPr lang="en-US" sz="2200" dirty="0" smtClean="0"/>
              <a:t> Advocates Disciplinary Tribunal (ADC)</a:t>
            </a:r>
            <a:endParaRPr lang="en-US" sz="2200" dirty="0"/>
          </a:p>
          <a:p>
            <a:r>
              <a:rPr lang="en-US" sz="2200" dirty="0"/>
              <a:t>It is a mechanism that expedites the resolution </a:t>
            </a:r>
            <a:r>
              <a:rPr lang="en-US" sz="2200" dirty="0" smtClean="0"/>
              <a:t>of professional misconduct disputes.</a:t>
            </a:r>
          </a:p>
          <a:p>
            <a:r>
              <a:rPr lang="en-GB" sz="2200" dirty="0" smtClean="0"/>
              <a:t>Professional Misconduct is</a:t>
            </a:r>
            <a:r>
              <a:rPr lang="en-US" sz="2200" dirty="0" smtClean="0">
                <a:solidFill>
                  <a:schemeClr val="tx1"/>
                </a:solidFill>
                <a:sym typeface="Overlock"/>
              </a:rPr>
              <a:t> </a:t>
            </a:r>
            <a:r>
              <a:rPr lang="en-US" sz="2200" dirty="0">
                <a:solidFill>
                  <a:schemeClr val="tx1"/>
                </a:solidFill>
                <a:sym typeface="Overlock"/>
              </a:rPr>
              <a:t>disgraceful or </a:t>
            </a:r>
            <a:r>
              <a:rPr lang="en-US" sz="2200" dirty="0" smtClean="0">
                <a:solidFill>
                  <a:schemeClr val="tx1"/>
                </a:solidFill>
                <a:sym typeface="Overlock"/>
              </a:rPr>
              <a:t>dishonorable </a:t>
            </a:r>
            <a:r>
              <a:rPr lang="en-US" sz="2200" dirty="0">
                <a:solidFill>
                  <a:schemeClr val="tx1"/>
                </a:solidFill>
                <a:sym typeface="Overlock"/>
              </a:rPr>
              <a:t>conduct incompatible with the status of an advocate</a:t>
            </a:r>
            <a:r>
              <a:rPr lang="en-US" sz="2200" dirty="0" smtClean="0">
                <a:solidFill>
                  <a:schemeClr val="tx1"/>
                </a:solidFill>
                <a:sym typeface="Overlock"/>
              </a:rPr>
              <a:t>. (Section 60 CAP 16)</a:t>
            </a:r>
            <a:endParaRPr lang="en-US" sz="2200" dirty="0">
              <a:solidFill>
                <a:schemeClr val="tx1"/>
              </a:solidFill>
              <a:sym typeface="Overlock"/>
            </a:endParaRPr>
          </a:p>
          <a:p>
            <a:endParaRPr lang="en-US" sz="2800" dirty="0"/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1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69773" y="867076"/>
            <a:ext cx="9601200" cy="838200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accent4">
                    <a:lumMod val="75000"/>
                  </a:schemeClr>
                </a:solidFill>
              </a:rPr>
              <a:t>IHADR Achievements</a:t>
            </a:r>
            <a:endParaRPr lang="en-US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871744"/>
              </p:ext>
            </p:extLst>
          </p:nvPr>
        </p:nvGraphicFramePr>
        <p:xfrm>
          <a:off x="1194486" y="1705280"/>
          <a:ext cx="9860691" cy="4510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507">
                  <a:extLst>
                    <a:ext uri="{9D8B030D-6E8A-4147-A177-3AD203B41FA5}">
                      <a16:colId xmlns:a16="http://schemas.microsoft.com/office/drawing/2014/main" val="2606460058"/>
                    </a:ext>
                  </a:extLst>
                </a:gridCol>
                <a:gridCol w="4133572">
                  <a:extLst>
                    <a:ext uri="{9D8B030D-6E8A-4147-A177-3AD203B41FA5}">
                      <a16:colId xmlns:a16="http://schemas.microsoft.com/office/drawing/2014/main" val="4119362729"/>
                    </a:ext>
                  </a:extLst>
                </a:gridCol>
                <a:gridCol w="4519612">
                  <a:extLst>
                    <a:ext uri="{9D8B030D-6E8A-4147-A177-3AD203B41FA5}">
                      <a16:colId xmlns:a16="http://schemas.microsoft.com/office/drawing/2014/main" val="2399347783"/>
                    </a:ext>
                  </a:extLst>
                </a:gridCol>
              </a:tblGrid>
              <a:tr h="882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No.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49734" marR="49734" marT="24867" marB="248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Activity/Programme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49734" marR="49734" marT="24867" marB="248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FY 2023/24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r>
                        <a:rPr lang="en-GB" sz="1800" kern="1200" baseline="30000" dirty="0">
                          <a:solidFill>
                            <a:srgbClr val="C00000"/>
                          </a:solidFill>
                          <a:effectLst/>
                        </a:rPr>
                        <a:t>st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 July 2023 – 30</a:t>
                      </a:r>
                      <a:r>
                        <a:rPr lang="en-GB" sz="1800" kern="1200" baseline="30000" dirty="0">
                          <a:solidFill>
                            <a:srgbClr val="C00000"/>
                          </a:solidFill>
                          <a:effectLst/>
                        </a:rPr>
                        <a:t>th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 June </a:t>
                      </a:r>
                      <a:r>
                        <a:rPr lang="en-GB" sz="1800" kern="1200" dirty="0" smtClean="0">
                          <a:solidFill>
                            <a:srgbClr val="C00000"/>
                          </a:solidFill>
                          <a:effectLst/>
                        </a:rPr>
                        <a:t>2024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49734" marR="49734" marT="24867" marB="24867"/>
                </a:tc>
                <a:extLst>
                  <a:ext uri="{0D108BD9-81ED-4DB2-BD59-A6C34878D82A}">
                    <a16:rowId xmlns:a16="http://schemas.microsoft.com/office/drawing/2014/main" val="1259417003"/>
                  </a:ext>
                </a:extLst>
              </a:tr>
              <a:tr h="60351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>
                          <a:effectLst/>
                        </a:rPr>
                        <a:t>1.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No. of complaints against Advocates subjected to ADR sessions in Counties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dirty="0" smtClean="0"/>
                        <a:t>408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extLst>
                  <a:ext uri="{0D108BD9-81ED-4DB2-BD59-A6C34878D82A}">
                    <a16:rowId xmlns:a16="http://schemas.microsoft.com/office/drawing/2014/main" val="3500349272"/>
                  </a:ext>
                </a:extLst>
              </a:tr>
              <a:tr h="30421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>
                          <a:effectLst/>
                        </a:rPr>
                        <a:t>2.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>
                          <a:effectLst/>
                        </a:rPr>
                        <a:t>Complaints settled through IHDR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dirty="0" smtClean="0"/>
                        <a:t>131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extLst>
                  <a:ext uri="{0D108BD9-81ED-4DB2-BD59-A6C34878D82A}">
                    <a16:rowId xmlns:a16="http://schemas.microsoft.com/office/drawing/2014/main" val="4233821390"/>
                  </a:ext>
                </a:extLst>
              </a:tr>
              <a:tr h="1322602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>
                          <a:effectLst/>
                        </a:rPr>
                        <a:t>3.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No. of Alternative Dispute Resolution (ADR) circuits on complaints received in the Counties.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11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Nairobi,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Bungoma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,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Uasin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Gishu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,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Nakuru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, Mombasa,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Kilifi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,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Kisii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(2), Kisumu,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Kakamega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 and </a:t>
                      </a:r>
                      <a:r>
                        <a:rPr lang="en-GB" sz="1800" kern="1200" dirty="0" err="1">
                          <a:solidFill>
                            <a:srgbClr val="C00000"/>
                          </a:solidFill>
                          <a:effectLst/>
                        </a:rPr>
                        <a:t>Migori</a:t>
                      </a:r>
                      <a:r>
                        <a:rPr lang="en-GB" sz="1800" kern="1200" dirty="0">
                          <a:solidFill>
                            <a:srgbClr val="C00000"/>
                          </a:solidFill>
                          <a:effectLst/>
                        </a:rPr>
                        <a:t> Counties.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extLst>
                  <a:ext uri="{0D108BD9-81ED-4DB2-BD59-A6C34878D82A}">
                    <a16:rowId xmlns:a16="http://schemas.microsoft.com/office/drawing/2014/main" val="2783931807"/>
                  </a:ext>
                </a:extLst>
              </a:tr>
              <a:tr h="60351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>
                          <a:effectLst/>
                        </a:rPr>
                        <a:t>4.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>
                          <a:effectLst/>
                        </a:rPr>
                        <a:t>Amount of Money ACC facilitated in Recovery on behalf of clients.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dirty="0" smtClean="0"/>
                        <a:t>43,161,507.90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extLst>
                  <a:ext uri="{0D108BD9-81ED-4DB2-BD59-A6C34878D82A}">
                    <a16:rowId xmlns:a16="http://schemas.microsoft.com/office/drawing/2014/main" val="3881355753"/>
                  </a:ext>
                </a:extLst>
              </a:tr>
              <a:tr h="30421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>
                          <a:effectLst/>
                        </a:rPr>
                        <a:t>No. of apologies rendered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effectLst/>
                        </a:rPr>
                        <a:t>Several 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extLst>
                  <a:ext uri="{0D108BD9-81ED-4DB2-BD59-A6C34878D82A}">
                    <a16:rowId xmlns:a16="http://schemas.microsoft.com/office/drawing/2014/main" val="1099208643"/>
                  </a:ext>
                </a:extLst>
              </a:tr>
              <a:tr h="30421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>
                          <a:effectLst/>
                        </a:rPr>
                        <a:t>Documents returned/Files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effectLst/>
                        </a:rPr>
                        <a:t>Several 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7300" marR="37300" marT="5181" marB="0"/>
                </a:tc>
                <a:extLst>
                  <a:ext uri="{0D108BD9-81ED-4DB2-BD59-A6C34878D82A}">
                    <a16:rowId xmlns:a16="http://schemas.microsoft.com/office/drawing/2014/main" val="2946022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9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822" y="972065"/>
            <a:ext cx="9860692" cy="506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6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793102"/>
            <a:ext cx="4932404" cy="1492897"/>
          </a:xfrm>
        </p:spPr>
        <p:txBody>
          <a:bodyPr>
            <a:normAutofit/>
          </a:bodyPr>
          <a:lstStyle/>
          <a:p>
            <a:pPr algn="just"/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The  </a:t>
            </a:r>
            <a:b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ADR Mechanism at ACC</a:t>
            </a:r>
            <a:endParaRPr lang="en-US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10226039" cy="331893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i="1" dirty="0"/>
              <a:t>Section 53 (5) of the Advocates Act, </a:t>
            </a:r>
            <a:r>
              <a:rPr lang="en-US" b="1" i="1" dirty="0" smtClean="0"/>
              <a:t> mandates the ACC to</a:t>
            </a:r>
            <a:r>
              <a:rPr lang="en-US" dirty="0" smtClean="0"/>
              <a:t> promote </a:t>
            </a:r>
            <a:r>
              <a:rPr lang="en-US" dirty="0"/>
              <a:t>reconciliation, </a:t>
            </a:r>
            <a:r>
              <a:rPr lang="en-US" dirty="0" smtClean="0"/>
              <a:t>encourage </a:t>
            </a:r>
            <a:r>
              <a:rPr lang="en-US" dirty="0"/>
              <a:t>and </a:t>
            </a:r>
            <a:r>
              <a:rPr lang="en-US" dirty="0" smtClean="0"/>
              <a:t>facilitate </a:t>
            </a:r>
            <a:r>
              <a:rPr lang="en-US" dirty="0"/>
              <a:t>amicable settlements of </a:t>
            </a:r>
            <a:r>
              <a:rPr lang="en-US" dirty="0" smtClean="0"/>
              <a:t>Complaint’s that are not aggravated in nature.</a:t>
            </a:r>
          </a:p>
          <a:p>
            <a:pPr algn="just"/>
            <a:r>
              <a:rPr lang="en-US" dirty="0" smtClean="0"/>
              <a:t>The ACC’s Alternative Dispute Resolution (ADR) mechanism is referred to as </a:t>
            </a:r>
            <a:r>
              <a:rPr lang="en-US" b="1" dirty="0" smtClean="0"/>
              <a:t>In-House </a:t>
            </a:r>
            <a:r>
              <a:rPr lang="en-US" b="1" dirty="0"/>
              <a:t>Alternative Dispute Resolution </a:t>
            </a:r>
            <a:r>
              <a:rPr lang="en-US" b="1" dirty="0" smtClean="0"/>
              <a:t>(</a:t>
            </a:r>
            <a:r>
              <a:rPr lang="en-US" b="1" dirty="0"/>
              <a:t>IHADR). </a:t>
            </a:r>
            <a:endParaRPr lang="en-US" b="1" dirty="0" smtClean="0"/>
          </a:p>
          <a:p>
            <a:pPr algn="just"/>
            <a:r>
              <a:rPr lang="en-US" dirty="0" smtClean="0"/>
              <a:t>The IHADR is </a:t>
            </a:r>
            <a:r>
              <a:rPr lang="en-US" dirty="0"/>
              <a:t>a hybrid of mediation and </a:t>
            </a:r>
            <a:r>
              <a:rPr lang="en-US" dirty="0" smtClean="0"/>
              <a:t>conciliation and is undertaken through the Commission’s </a:t>
            </a:r>
            <a:r>
              <a:rPr lang="en-US" b="1" dirty="0" smtClean="0"/>
              <a:t>ADR Division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r>
              <a:rPr lang="en-US" dirty="0"/>
              <a:t>Resolution of complaints through the IHADR mechanism </a:t>
            </a:r>
            <a:r>
              <a:rPr lang="en-US" dirty="0" smtClean="0"/>
              <a:t>is encouraged </a:t>
            </a:r>
            <a:r>
              <a:rPr lang="en-US" dirty="0"/>
              <a:t>at any stage of the </a:t>
            </a:r>
            <a:r>
              <a:rPr lang="en-US" dirty="0" smtClean="0"/>
              <a:t>process.</a:t>
            </a:r>
          </a:p>
          <a:p>
            <a:pPr algn="just"/>
            <a:r>
              <a:rPr lang="en-US" dirty="0" smtClean="0"/>
              <a:t>IHADR is </a:t>
            </a:r>
            <a:r>
              <a:rPr lang="en-US" dirty="0"/>
              <a:t>confidential and voluntary as such consent must be </a:t>
            </a:r>
            <a:r>
              <a:rPr lang="en-US" dirty="0" smtClean="0"/>
              <a:t>obtained.</a:t>
            </a:r>
            <a:endParaRPr lang="en-US" dirty="0"/>
          </a:p>
          <a:p>
            <a:pPr algn="just"/>
            <a:r>
              <a:rPr lang="en-US" dirty="0"/>
              <a:t>A Complaint is received in the ADR Division from the Review and Investigation Division or Prosecution Division recommending the IHADR Process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What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are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the IHADR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timelines?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dirty="0" smtClean="0"/>
              <a:t>Within 90 days.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422" y="690466"/>
            <a:ext cx="5203017" cy="1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Parties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&amp; their roles in the IHADR Process 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6626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4500" b="1" dirty="0" smtClean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GB" sz="3200" b="1" dirty="0" smtClean="0">
                <a:solidFill>
                  <a:schemeClr val="accent4">
                    <a:lumMod val="75000"/>
                  </a:schemeClr>
                </a:solidFill>
              </a:rPr>
              <a:t>Parties</a:t>
            </a:r>
            <a:endParaRPr lang="en-GB" sz="32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en-GB" sz="3200" dirty="0" smtClean="0"/>
              <a:t>Complainant</a:t>
            </a:r>
            <a:endParaRPr lang="en-US" sz="3200" dirty="0"/>
          </a:p>
          <a:p>
            <a:pPr marL="457200" indent="-457200">
              <a:buFont typeface="+mj-lt"/>
              <a:buAutoNum type="alphaLcParenR"/>
            </a:pPr>
            <a:r>
              <a:rPr lang="en-US" sz="3200" dirty="0" smtClean="0"/>
              <a:t>Commissioner/Facilitator</a:t>
            </a:r>
            <a:endParaRPr lang="en-US" sz="3200" dirty="0"/>
          </a:p>
          <a:p>
            <a:pPr marL="457200" indent="-457200">
              <a:buFont typeface="+mj-lt"/>
              <a:buAutoNum type="alphaLcParenR"/>
            </a:pPr>
            <a:r>
              <a:rPr lang="en-GB" sz="3200" dirty="0" smtClean="0"/>
              <a:t>Advocate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	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Role 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of Parties</a:t>
            </a: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3200" dirty="0"/>
              <a:t>Uphold and maintain decorum, and confidentiality.</a:t>
            </a:r>
          </a:p>
          <a:p>
            <a:r>
              <a:rPr lang="en-US" sz="3200" dirty="0"/>
              <a:t>Participate in all discussions fairly and diligently.</a:t>
            </a:r>
          </a:p>
          <a:p>
            <a:r>
              <a:rPr lang="en-US" sz="3200" dirty="0"/>
              <a:t>Make full disclosure of material facts relevant to the P</a:t>
            </a:r>
            <a:r>
              <a:rPr lang="en-US" sz="3200" dirty="0" smtClean="0"/>
              <a:t>rofessional </a:t>
            </a:r>
            <a:r>
              <a:rPr lang="en-US" sz="3200" dirty="0"/>
              <a:t>M</a:t>
            </a:r>
            <a:r>
              <a:rPr lang="en-US" sz="3200" dirty="0" smtClean="0"/>
              <a:t>isconduct dispute</a:t>
            </a:r>
            <a:r>
              <a:rPr lang="en-US" sz="3200" dirty="0"/>
              <a:t>.</a:t>
            </a:r>
          </a:p>
          <a:p>
            <a:r>
              <a:rPr lang="en-US" sz="3200" dirty="0"/>
              <a:t>Attend all scheduled meetings.</a:t>
            </a:r>
          </a:p>
          <a:p>
            <a:r>
              <a:rPr lang="en-US" sz="3200" dirty="0"/>
              <a:t>Strictly adhere to the agreed timelines.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Why IHDR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79589"/>
            <a:ext cx="9601196" cy="3748216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9600" dirty="0"/>
              <a:t> The Kenyan Constitution encourages ADR as a principle in coming to a negotiated settlement</a:t>
            </a:r>
            <a:r>
              <a:rPr lang="en-US" sz="9600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9600" dirty="0"/>
              <a:t>Delays in the conclusion of </a:t>
            </a:r>
            <a:r>
              <a:rPr lang="en-US" sz="9600" dirty="0" smtClean="0"/>
              <a:t>cases at </a:t>
            </a:r>
            <a:r>
              <a:rPr lang="en-US" sz="9600" dirty="0"/>
              <a:t>the </a:t>
            </a:r>
            <a:r>
              <a:rPr lang="en-US" sz="9600" dirty="0" smtClean="0"/>
              <a:t>Advocates Disciplinary Tribunal.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9600" dirty="0" smtClean="0"/>
              <a:t>Preserves relationships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9600" dirty="0" smtClean="0"/>
              <a:t>Confidential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9600" dirty="0"/>
              <a:t>Without Prejudice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9600" dirty="0" smtClean="0"/>
              <a:t>Cost-effective</a:t>
            </a:r>
            <a:endParaRPr lang="en-US" sz="9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9600" dirty="0" smtClean="0"/>
              <a:t>Higher </a:t>
            </a:r>
            <a:r>
              <a:rPr lang="en-US" sz="9600" dirty="0"/>
              <a:t>compliance levels as parties are more likely to abide by the negotiated outcome</a:t>
            </a:r>
            <a:r>
              <a:rPr lang="en-US" sz="9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9459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Disputes appropriate for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IHADR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lvl="0" indent="-514350" algn="just">
              <a:buFont typeface="+mj-lt"/>
              <a:buAutoNum type="romanLcPeriod"/>
            </a:pPr>
            <a:r>
              <a:rPr lang="en-US" smtClean="0"/>
              <a:t>Complaints on withholding client’s funds. </a:t>
            </a:r>
          </a:p>
          <a:p>
            <a:pPr marL="514350" lvl="0" indent="-514350" algn="just">
              <a:buFont typeface="+mj-lt"/>
              <a:buAutoNum type="romanLcPeriod"/>
            </a:pPr>
            <a:r>
              <a:rPr lang="en-GB" smtClean="0"/>
              <a:t>Complaints on failure to render any or adequate professional services.</a:t>
            </a:r>
            <a:endParaRPr lang="en-US" smtClean="0"/>
          </a:p>
          <a:p>
            <a:pPr marL="514350" indent="-514350" algn="just">
              <a:buFont typeface="+mj-lt"/>
              <a:buAutoNum type="romanLcPeriod"/>
            </a:pPr>
            <a:r>
              <a:rPr lang="en-US" smtClean="0"/>
              <a:t>Complaints on </a:t>
            </a:r>
            <a:r>
              <a:rPr lang="en-GB" smtClean="0"/>
              <a:t>failure to account for clients’ funds and or commingling</a:t>
            </a:r>
            <a:endParaRPr lang="en-US" smtClean="0"/>
          </a:p>
          <a:p>
            <a:pPr marL="514350" lvl="0" indent="-514350" algn="just">
              <a:buFont typeface="+mj-lt"/>
              <a:buAutoNum type="romanLcPeriod"/>
            </a:pPr>
            <a:r>
              <a:rPr lang="en-US" smtClean="0"/>
              <a:t>Complaints of </a:t>
            </a:r>
            <a:r>
              <a:rPr lang="en-GB" smtClean="0"/>
              <a:t>Unreasonable failing to keep the client informed of the status of their matter.</a:t>
            </a:r>
            <a:endParaRPr lang="en-US" smtClean="0"/>
          </a:p>
          <a:p>
            <a:pPr marL="514350" lvl="0" indent="-514350" algn="just">
              <a:buFont typeface="+mj-lt"/>
              <a:buAutoNum type="romanLcPeriod"/>
            </a:pPr>
            <a:r>
              <a:rPr lang="en-US" smtClean="0"/>
              <a:t>Complaints referred by the Advocates Disciplinary Tribunal (ADT)</a:t>
            </a:r>
          </a:p>
          <a:p>
            <a:pPr marL="514350" lvl="0" indent="-514350" algn="just">
              <a:buFont typeface="+mj-lt"/>
              <a:buAutoNum type="romanLcPeriod"/>
            </a:pPr>
            <a:r>
              <a:rPr lang="en-US" smtClean="0"/>
              <a:t>Complaints on advocates exercising lien.</a:t>
            </a:r>
          </a:p>
          <a:p>
            <a:pPr marL="514350" lvl="0" indent="-514350" algn="just">
              <a:buFont typeface="+mj-lt"/>
              <a:buAutoNum type="romanLcPeriod"/>
            </a:pPr>
            <a:r>
              <a:rPr lang="en-US" smtClean="0"/>
              <a:t>Complaints of unjustly claiming high fees or conversion of client’s funds or property.</a:t>
            </a:r>
          </a:p>
          <a:p>
            <a:pPr marL="514350" lvl="0" indent="-514350" algn="just">
              <a:buFont typeface="+mj-lt"/>
              <a:buAutoNum type="romanLcPeriod"/>
            </a:pP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341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Disputes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NOT appropriate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for IHDR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en-US" dirty="0"/>
              <a:t>Complaints whose facts disclose </a:t>
            </a:r>
            <a:r>
              <a:rPr lang="en-US" dirty="0" smtClean="0"/>
              <a:t>fraud,</a:t>
            </a:r>
            <a:endParaRPr lang="en-US" dirty="0"/>
          </a:p>
          <a:p>
            <a:pPr lvl="0" algn="just"/>
            <a:r>
              <a:rPr lang="en-US" dirty="0"/>
              <a:t>Complaints where the Advocate obtains money to purportedly influence </a:t>
            </a:r>
            <a:r>
              <a:rPr lang="en-US" dirty="0" smtClean="0"/>
              <a:t>justice</a:t>
            </a:r>
            <a:r>
              <a:rPr lang="en-US" dirty="0"/>
              <a:t>,</a:t>
            </a:r>
          </a:p>
          <a:p>
            <a:pPr lvl="0" algn="just"/>
            <a:r>
              <a:rPr lang="en-US" dirty="0"/>
              <a:t>Complaints that disclose outright disgraceful and </a:t>
            </a:r>
            <a:r>
              <a:rPr lang="en-US" dirty="0" smtClean="0"/>
              <a:t>dishonorable </a:t>
            </a:r>
            <a:r>
              <a:rPr lang="en-US" dirty="0"/>
              <a:t>conduct of an Advocate. </a:t>
            </a:r>
          </a:p>
          <a:p>
            <a:pPr lvl="0" algn="just"/>
            <a:r>
              <a:rPr lang="en-US" dirty="0"/>
              <a:t>Complaints </a:t>
            </a:r>
            <a:r>
              <a:rPr lang="en-US" dirty="0" smtClean="0"/>
              <a:t>relating to </a:t>
            </a:r>
            <a:r>
              <a:rPr lang="en-US" dirty="0" err="1" smtClean="0"/>
              <a:t>cheques</a:t>
            </a:r>
            <a:r>
              <a:rPr lang="en-US" dirty="0" smtClean="0"/>
              <a:t> dishonored upon presentation at the bank, </a:t>
            </a:r>
            <a:endParaRPr lang="en-US" dirty="0"/>
          </a:p>
          <a:p>
            <a:pPr lvl="0" algn="just"/>
            <a:r>
              <a:rPr lang="en-US" dirty="0"/>
              <a:t>Complaints </a:t>
            </a:r>
            <a:r>
              <a:rPr lang="en-US" dirty="0" smtClean="0"/>
              <a:t>of advocates practising without having in force a valid PC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292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8253" y="930818"/>
            <a:ext cx="9330612" cy="1301871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accent4">
                    <a:lumMod val="75000"/>
                  </a:schemeClr>
                </a:solidFill>
              </a:rPr>
              <a:t>The IHADR  Framework </a:t>
            </a:r>
            <a:endParaRPr lang="en-US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7" y="2560320"/>
            <a:ext cx="9450418" cy="33101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 smtClean="0">
                <a:solidFill>
                  <a:schemeClr val="tx1"/>
                </a:solidFill>
              </a:rPr>
              <a:t>IHADR framework is anchored on;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The Constitution of Kenya, 2010 </a:t>
            </a:r>
            <a:r>
              <a:rPr lang="en-US" b="1" dirty="0" smtClean="0">
                <a:solidFill>
                  <a:schemeClr val="tx1"/>
                </a:solidFill>
              </a:rPr>
              <a:t>(Art. 159 (2))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Advocates Act, Cap 16 Laws of Kenya, </a:t>
            </a:r>
            <a:r>
              <a:rPr lang="en-US" b="1" dirty="0" smtClean="0">
                <a:solidFill>
                  <a:schemeClr val="tx1"/>
                </a:solidFill>
              </a:rPr>
              <a:t>(</a:t>
            </a:r>
            <a:r>
              <a:rPr lang="en-US" b="1" dirty="0">
                <a:solidFill>
                  <a:schemeClr val="tx1"/>
                </a:solidFill>
              </a:rPr>
              <a:t>Section 53(5</a:t>
            </a:r>
            <a:r>
              <a:rPr lang="en-US" b="1" dirty="0" smtClean="0">
                <a:solidFill>
                  <a:schemeClr val="tx1"/>
                </a:solidFill>
              </a:rPr>
              <a:t>))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/>
              <a:t>The National Alternative Dispute Resolution Policy, Sessional Paper              No. 4 of 2024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/>
              <a:t>ACC IHADR Draft Manual, 2022 (unpublished)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31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8253" y="930818"/>
            <a:ext cx="9330612" cy="1301871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chemeClr val="accent4">
                    <a:lumMod val="75000"/>
                  </a:schemeClr>
                </a:solidFill>
              </a:rPr>
              <a:t>Objectives of the </a:t>
            </a:r>
            <a:br>
              <a:rPr lang="en-GB" sz="4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GB" sz="4800" b="1" dirty="0" smtClean="0">
                <a:solidFill>
                  <a:schemeClr val="accent4">
                    <a:lumMod val="75000"/>
                  </a:schemeClr>
                </a:solidFill>
              </a:rPr>
              <a:t>ACC IHADR Draft Manual, 2022</a:t>
            </a:r>
            <a:endParaRPr lang="en-US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7" y="2560320"/>
            <a:ext cx="9450418" cy="3310128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en-US" sz="3000" dirty="0" smtClean="0">
                <a:solidFill>
                  <a:schemeClr val="tx1"/>
                </a:solidFill>
              </a:rPr>
              <a:t>Provides a client-centric approach to dispute resolution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3000" dirty="0" smtClean="0">
                <a:solidFill>
                  <a:schemeClr val="tx1"/>
                </a:solidFill>
              </a:rPr>
              <a:t>Provides an internal structure and processes for the IHADR process.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3000" dirty="0" smtClean="0">
                <a:solidFill>
                  <a:schemeClr val="tx1"/>
                </a:solidFill>
              </a:rPr>
              <a:t>Provides for the rules of conduct for parties during the sessions.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3000" dirty="0">
                <a:solidFill>
                  <a:schemeClr val="tx1"/>
                </a:solidFill>
              </a:rPr>
              <a:t>P</a:t>
            </a:r>
            <a:r>
              <a:rPr lang="en-US" sz="3000" dirty="0" smtClean="0">
                <a:solidFill>
                  <a:schemeClr val="tx1"/>
                </a:solidFill>
              </a:rPr>
              <a:t>rovides an additional approach for dispute resolution to complement the ADT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87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2015</TotalTime>
  <Words>1237</Words>
  <Application>Microsoft Office PowerPoint</Application>
  <PresentationFormat>Widescreen</PresentationFormat>
  <Paragraphs>167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Overlock</vt:lpstr>
      <vt:lpstr>Yu Mincho</vt:lpstr>
      <vt:lpstr>Arial</vt:lpstr>
      <vt:lpstr>Calibri</vt:lpstr>
      <vt:lpstr>Courier New</vt:lpstr>
      <vt:lpstr>Garamond</vt:lpstr>
      <vt:lpstr>Maiandra GD</vt:lpstr>
      <vt:lpstr>Times New Roman</vt:lpstr>
      <vt:lpstr>Wingdings</vt:lpstr>
      <vt:lpstr>Organic</vt:lpstr>
      <vt:lpstr>       THE USE OF ADR IN THE RESOLUTION OF PROFESSIONAL MISCONDUCT COMPLAINTS   </vt:lpstr>
      <vt:lpstr>What is Alternative Dispute Resolution?</vt:lpstr>
      <vt:lpstr>The   ADR Mechanism at ACC</vt:lpstr>
      <vt:lpstr>Parties &amp; their roles in the IHADR Process </vt:lpstr>
      <vt:lpstr>Why IHDR</vt:lpstr>
      <vt:lpstr>Disputes appropriate for IHADR </vt:lpstr>
      <vt:lpstr>Disputes  NOT appropriate for IHDR</vt:lpstr>
      <vt:lpstr>The IHADR  Framework </vt:lpstr>
      <vt:lpstr>Objectives of the  ACC IHADR Draft Manual, 2022</vt:lpstr>
      <vt:lpstr>IHADR Process</vt:lpstr>
      <vt:lpstr>The Commissioner/Facilitators Roles</vt:lpstr>
      <vt:lpstr>Facilitator(s) Code of Conduct</vt:lpstr>
      <vt:lpstr>Conduct  of Parties to the IHADR</vt:lpstr>
      <vt:lpstr>Conduct of Parties cont…. </vt:lpstr>
      <vt:lpstr>IHADR Agreement</vt:lpstr>
      <vt:lpstr>Signing of IHADR Agreements</vt:lpstr>
      <vt:lpstr>Compliance and Enforcement of IHADR Agreements</vt:lpstr>
      <vt:lpstr>Termination of the IHADR Process</vt:lpstr>
      <vt:lpstr>Circuit ADRs</vt:lpstr>
      <vt:lpstr>IHADR Achievements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at Daystar Univesity by:</dc:title>
  <dc:creator>user</dc:creator>
  <cp:lastModifiedBy>Peter Gwaro</cp:lastModifiedBy>
  <cp:revision>338</cp:revision>
  <cp:lastPrinted>2024-06-05T10:53:00Z</cp:lastPrinted>
  <dcterms:created xsi:type="dcterms:W3CDTF">2024-05-09T14:51:42Z</dcterms:created>
  <dcterms:modified xsi:type="dcterms:W3CDTF">2024-08-05T06:53:38Z</dcterms:modified>
</cp:coreProperties>
</file>